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8"/>
  </p:notesMasterIdLst>
  <p:sldIdLst>
    <p:sldId id="256" r:id="rId3"/>
    <p:sldId id="258" r:id="rId4"/>
    <p:sldId id="273" r:id="rId5"/>
    <p:sldId id="341" r:id="rId6"/>
    <p:sldId id="344" r:id="rId7"/>
    <p:sldId id="345" r:id="rId8"/>
    <p:sldId id="346" r:id="rId9"/>
    <p:sldId id="348" r:id="rId10"/>
    <p:sldId id="349" r:id="rId11"/>
    <p:sldId id="347" r:id="rId12"/>
    <p:sldId id="350" r:id="rId13"/>
    <p:sldId id="353" r:id="rId14"/>
    <p:sldId id="354" r:id="rId15"/>
    <p:sldId id="355" r:id="rId16"/>
    <p:sldId id="357" r:id="rId17"/>
    <p:sldId id="371" r:id="rId18"/>
    <p:sldId id="372" r:id="rId19"/>
    <p:sldId id="364" r:id="rId20"/>
    <p:sldId id="358" r:id="rId21"/>
    <p:sldId id="351" r:id="rId22"/>
    <p:sldId id="366" r:id="rId23"/>
    <p:sldId id="284" r:id="rId24"/>
    <p:sldId id="367" r:id="rId25"/>
    <p:sldId id="368" r:id="rId26"/>
    <p:sldId id="369" r:id="rId27"/>
  </p:sldIdLst>
  <p:sldSz cx="9144000" cy="5143500" type="screen16x9"/>
  <p:notesSz cx="6858000" cy="9144000"/>
  <p:embeddedFontLst>
    <p:embeddedFont>
      <p:font typeface="Abel" panose="02000506030000020004" pitchFamily="2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Proxima Nova Semibold" panose="020B0604020202020204" charset="0"/>
      <p:regular r:id="rId38"/>
      <p:bold r:id="rId39"/>
      <p:boldItalic r:id="rId40"/>
    </p:embeddedFont>
    <p:embeddedFont>
      <p:font typeface="Rubik Medium" panose="020B0604020202020204" charset="-79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BAB8E0-ABCE-4401-A9B7-20D53B2CA2ED}">
  <a:tblStyle styleId="{C8BAB8E0-ABCE-4401-A9B7-20D53B2CA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4141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1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18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3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aea3131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9aea3131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aea31311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9aea31311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599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0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8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92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68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76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9" r:id="rId5"/>
    <p:sldLayoutId id="2147483660" r:id="rId6"/>
    <p:sldLayoutId id="2147483661" r:id="rId7"/>
    <p:sldLayoutId id="2147483662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4400" dirty="0"/>
              <a:t>GIT</a:t>
            </a:r>
            <a:br>
              <a:rPr lang="fr-FR" sz="4400" dirty="0"/>
            </a:br>
            <a:r>
              <a:rPr lang="en" sz="4400" dirty="0"/>
              <a:t> </a:t>
            </a:r>
            <a:r>
              <a:rPr lang="fr-FR" sz="2400" dirty="0"/>
              <a:t>Distributed version control system</a:t>
            </a:r>
            <a:endParaRPr sz="2400"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 </a:t>
            </a:r>
            <a:r>
              <a:rPr lang="fr-FR" dirty="0" err="1"/>
              <a:t>connected</a:t>
            </a:r>
            <a:r>
              <a:rPr lang="fr-FR" dirty="0"/>
              <a:t>, Be </a:t>
            </a:r>
            <a:r>
              <a:rPr lang="fr-FR" dirty="0" err="1"/>
              <a:t>powerful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2161783" y="126105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lang="en-US" b="1" dirty="0">
                <a:solidFill>
                  <a:srgbClr val="DCAE52"/>
                </a:solidFill>
              </a:rPr>
              <a:t>P</a:t>
            </a:r>
            <a:r>
              <a:rPr lang="fr-FR" b="1" dirty="0">
                <a:solidFill>
                  <a:srgbClr val="DCAE52"/>
                </a:solidFill>
              </a:rPr>
              <a:t>hases DevOps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CAE52"/>
              </a:solidFill>
              <a:effectLst/>
              <a:uLnTx/>
              <a:uFillTx/>
              <a:latin typeface="Abel"/>
              <a:sym typeface="Abe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060F8-0DAF-4AC9-AA85-BDCFE252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50" y="648336"/>
            <a:ext cx="5040767" cy="4369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411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23" y="2447677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fr-FR" dirty="0"/>
              <a:t>estion de Versions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72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2161783" y="126105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Gestion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Centrali</a:t>
            </a:r>
            <a:r>
              <a:rPr lang="en-US" b="1" dirty="0" err="1">
                <a:solidFill>
                  <a:srgbClr val="DCAE52"/>
                </a:solidFill>
              </a:rPr>
              <a:t>sé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e 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CAE52"/>
              </a:solidFill>
              <a:effectLst/>
              <a:uLnTx/>
              <a:uFillTx/>
              <a:latin typeface="Abel"/>
              <a:sym typeface="Abe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681C6-8ABA-45ED-A31F-93040FC7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91" y="1013207"/>
            <a:ext cx="5541483" cy="31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2161783" y="126105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Gestion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Distribu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ée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 </a:t>
            </a: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rgbClr val="DCAE52"/>
              </a:solidFill>
              <a:effectLst/>
              <a:uLnTx/>
              <a:uFillTx/>
              <a:latin typeface="Abel"/>
              <a:sym typeface="Abe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96842-D5DE-4E7E-B592-EE9D9269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55" y="807212"/>
            <a:ext cx="5918555" cy="35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C4AEE3-015A-4C30-85D1-1330643A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34" y="1448604"/>
            <a:ext cx="1219759" cy="1521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" name="Google Shape;383;p35">
            <a:extLst>
              <a:ext uri="{FF2B5EF4-FFF2-40B4-BE49-F238E27FC236}">
                <a16:creationId xmlns:a16="http://schemas.microsoft.com/office/drawing/2014/main" id="{D83821AF-240B-41C2-BA03-AFC8CD57B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50" y="39021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Logiciels de gestion de versions VCS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58C87-01CA-42D8-9E10-898F0EA3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3" y="1448603"/>
            <a:ext cx="1399142" cy="1521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2CE6E-0C96-4A4D-8A45-BDD8FCC32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95" y="3360798"/>
            <a:ext cx="1385013" cy="160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CC437-88B0-4131-9C3A-61C0390C4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4" y="1746601"/>
            <a:ext cx="1831630" cy="119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BB4EE-C73E-4D65-B7FE-A80C7504A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502" y="1448603"/>
            <a:ext cx="1385013" cy="1518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CB9321-90F8-4F0E-AB5E-FEE3C6D14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077" y="2979345"/>
            <a:ext cx="1773945" cy="17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1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23591-8256-425D-84D0-1853D72C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99" y="2659885"/>
            <a:ext cx="2132509" cy="21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Concepts clés de Git</a:t>
            </a:r>
            <a:endParaRPr lang="fr-FR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51422">
            <a:off x="2456487" y="2966306"/>
            <a:ext cx="474561" cy="80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04900"/>
            <a:ext cx="48387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550067" y="1966150"/>
            <a:ext cx="1694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Repository (dépôt)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47729" y="2925508"/>
            <a:ext cx="1819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Branch (branche)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35707" y="1966150"/>
            <a:ext cx="1622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Commit (commit)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01965" y="2901696"/>
            <a:ext cx="1417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Merge (fusion)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35707" y="3960911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Push (pousser)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75086" y="3960910"/>
            <a:ext cx="1083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Pull (tirer)  </a:t>
            </a:r>
          </a:p>
        </p:txBody>
      </p:sp>
    </p:spTree>
    <p:extLst>
      <p:ext uri="{BB962C8B-B14F-4D97-AF65-F5344CB8AC3E}">
        <p14:creationId xmlns:p14="http://schemas.microsoft.com/office/powerpoint/2010/main" val="87626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Avantages du Git pour la gestion de versions</a:t>
            </a:r>
            <a:r>
              <a:rPr lang="fr-FR" b="1" u="sng" dirty="0"/>
              <a:t> </a:t>
            </a:r>
            <a:endParaRPr lang="fr-FR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51422">
            <a:off x="2350161" y="2966306"/>
            <a:ext cx="474561" cy="80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99" y="1104900"/>
            <a:ext cx="48387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73432" y="1966150"/>
            <a:ext cx="3402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  <a:sym typeface="Abel"/>
              </a:rPr>
              <a:t>Suivi de l'historique des modifications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35339" y="1960625"/>
            <a:ext cx="2638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  <a:sym typeface="Abel"/>
              </a:rPr>
              <a:t>Gestion des conflits de</a:t>
            </a:r>
          </a:p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  <a:sym typeface="Abel"/>
              </a:rPr>
              <a:t> modifications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5639" y="2901696"/>
            <a:ext cx="24849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</a:rPr>
              <a:t>Grande communauté</a:t>
            </a:r>
            <a:endParaRPr lang="fr-FR" sz="16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29381" y="3960911"/>
            <a:ext cx="3130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</a:rPr>
              <a:t>Sauvegarde et restauration</a:t>
            </a:r>
          </a:p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</a:rPr>
              <a:t> faciles</a:t>
            </a:r>
            <a:endParaRPr lang="fr-FR" sz="16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3985" y="3948408"/>
            <a:ext cx="2419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  <a:sym typeface="Abel"/>
              </a:rPr>
              <a:t>Intégration continue</a:t>
            </a:r>
            <a:endParaRPr lang="fr-FR" sz="16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0372" y="2901696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dirty="0">
                <a:solidFill>
                  <a:schemeClr val="accent5"/>
                </a:solidFill>
                <a:latin typeface="Montserrat" charset="0"/>
                <a:ea typeface="Abel"/>
                <a:cs typeface="Abel"/>
                <a:sym typeface="Abel"/>
              </a:rPr>
              <a:t>Collaboration facile </a:t>
            </a:r>
          </a:p>
        </p:txBody>
      </p:sp>
    </p:spTree>
    <p:extLst>
      <p:ext uri="{BB962C8B-B14F-4D97-AF65-F5344CB8AC3E}">
        <p14:creationId xmlns:p14="http://schemas.microsoft.com/office/powerpoint/2010/main" val="104658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17934" y="69158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GITHUB</a:t>
            </a:r>
            <a:endParaRPr dirty="0"/>
          </a:p>
        </p:txBody>
      </p:sp>
      <p:pic>
        <p:nvPicPr>
          <p:cNvPr id="1027" name="Picture 3" descr="C:\Users\hp\Downloads\download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83" y="2400747"/>
            <a:ext cx="20859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2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GIT KRAKEN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86997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7886A-252D-4D85-B0FF-323D9D02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650" y="2457943"/>
            <a:ext cx="3481330" cy="25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1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1"/>
          </p:nvPr>
        </p:nvSpPr>
        <p:spPr>
          <a:xfrm>
            <a:off x="1675584" y="1683205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Introduction</a:t>
            </a:r>
            <a:endParaRPr sz="2800"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3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4"/>
          </p:nvPr>
        </p:nvSpPr>
        <p:spPr>
          <a:xfrm>
            <a:off x="1726209" y="2815086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DevOps</a:t>
            </a:r>
            <a:endParaRPr sz="28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6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7"/>
          </p:nvPr>
        </p:nvSpPr>
        <p:spPr>
          <a:xfrm>
            <a:off x="1569153" y="3960937"/>
            <a:ext cx="3389176" cy="576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dirty="0"/>
              <a:t>Les logiciels de gestion de versions</a:t>
            </a:r>
            <a:endParaRPr sz="2600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 idx="9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subTitle" idx="13"/>
          </p:nvPr>
        </p:nvSpPr>
        <p:spPr>
          <a:xfrm>
            <a:off x="5363709" y="1699342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GIT</a:t>
            </a:r>
            <a:endParaRPr sz="2800" dirty="0"/>
          </a:p>
        </p:txBody>
      </p:sp>
      <p:sp>
        <p:nvSpPr>
          <p:cNvPr id="352" name="Google Shape;352;p31"/>
          <p:cNvSpPr txBox="1">
            <a:spLocks noGrp="1"/>
          </p:cNvSpPr>
          <p:nvPr>
            <p:ph type="title" idx="15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subTitle" idx="16"/>
          </p:nvPr>
        </p:nvSpPr>
        <p:spPr>
          <a:xfrm>
            <a:off x="5363709" y="2779536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GIT Krakken</a:t>
            </a:r>
            <a:endParaRPr sz="2800" dirty="0"/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 idx="18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</a:t>
            </a:r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9"/>
          </p:nvPr>
        </p:nvSpPr>
        <p:spPr>
          <a:xfrm>
            <a:off x="5363709" y="393601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Exemple</a:t>
            </a:r>
            <a:endParaRPr sz="28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 idx="2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563DBB-B5BF-482E-A7CC-D8AFD7055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762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64804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LIMITES DE GIT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47AF1D9-0403-19B9-55E6-1BC697E5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65" y="3389532"/>
            <a:ext cx="1378585" cy="1378585"/>
          </a:xfrm>
          <a:prstGeom prst="rect">
            <a:avLst/>
          </a:prstGeom>
        </p:spPr>
      </p:pic>
      <p:sp>
        <p:nvSpPr>
          <p:cNvPr id="3" name="Google Shape;472;p46">
            <a:extLst>
              <a:ext uri="{FF2B5EF4-FFF2-40B4-BE49-F238E27FC236}">
                <a16:creationId xmlns:a16="http://schemas.microsoft.com/office/drawing/2014/main" id="{CF4A15B7-9BE3-CAAF-2538-C990229D3D58}"/>
              </a:ext>
            </a:extLst>
          </p:cNvPr>
          <p:cNvSpPr/>
          <p:nvPr/>
        </p:nvSpPr>
        <p:spPr>
          <a:xfrm>
            <a:off x="3874600" y="642801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475;p46">
            <a:extLst>
              <a:ext uri="{FF2B5EF4-FFF2-40B4-BE49-F238E27FC236}">
                <a16:creationId xmlns:a16="http://schemas.microsoft.com/office/drawing/2014/main" id="{749B8A38-2884-A6D6-2219-17F6C8BE30D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82323" y="737047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81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7"/>
          <p:cNvSpPr txBox="1">
            <a:spLocks noGrp="1"/>
          </p:cNvSpPr>
          <p:nvPr>
            <p:ph type="body" idx="1"/>
          </p:nvPr>
        </p:nvSpPr>
        <p:spPr>
          <a:xfrm>
            <a:off x="1572278" y="2685374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outils tiers tels que Git LFS (Large File Storage), qui permet de stocker des fichiers volumineux en dehors du dépôt Git principal</a:t>
            </a:r>
            <a:endParaRPr lang="en-GB" dirty="0"/>
          </a:p>
        </p:txBody>
      </p:sp>
      <p:sp>
        <p:nvSpPr>
          <p:cNvPr id="640" name="Google Shape;640;p57"/>
          <p:cNvSpPr txBox="1">
            <a:spLocks noGrp="1"/>
          </p:cNvSpPr>
          <p:nvPr>
            <p:ph type="body" idx="2"/>
          </p:nvPr>
        </p:nvSpPr>
        <p:spPr>
          <a:xfrm>
            <a:off x="4972522" y="2757628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difficultés à gérer les noms de fichiers contenant des caractères non-ASCII</a:t>
            </a:r>
            <a:endParaRPr lang="en-GB" dirty="0"/>
          </a:p>
        </p:txBody>
      </p:sp>
      <p:sp>
        <p:nvSpPr>
          <p:cNvPr id="651" name="Google Shape;651;p57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TAILLE DE FICHIER </a:t>
            </a:r>
          </a:p>
        </p:txBody>
      </p:sp>
      <p:sp>
        <p:nvSpPr>
          <p:cNvPr id="652" name="Google Shape;652;p57"/>
          <p:cNvSpPr txBox="1">
            <a:spLocks noGrp="1"/>
          </p:cNvSpPr>
          <p:nvPr>
            <p:ph type="subTitle" idx="4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NOMMAGE DES FICHIERS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Dossier avec contenu">
                <a:extLst>
                  <a:ext uri="{FF2B5EF4-FFF2-40B4-BE49-F238E27FC236}">
                    <a16:creationId xmlns:a16="http://schemas.microsoft.com/office/drawing/2014/main" id="{DBAF1CDF-6EB9-14BB-2071-19136AD150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340109"/>
                  </p:ext>
                </p:extLst>
              </p:nvPr>
            </p:nvGraphicFramePr>
            <p:xfrm>
              <a:off x="2448426" y="1485663"/>
              <a:ext cx="969343" cy="8093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69343" cy="809313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1766281" ay="1317937" az="7151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33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Dossier avec contenu">
                <a:extLst>
                  <a:ext uri="{FF2B5EF4-FFF2-40B4-BE49-F238E27FC236}">
                    <a16:creationId xmlns:a16="http://schemas.microsoft.com/office/drawing/2014/main" id="{DBAF1CDF-6EB9-14BB-2071-19136AD150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8426" y="1485663"/>
                <a:ext cx="969343" cy="80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èle 3D 7" descr="Enveloppe fermée rectangulaire">
                <a:extLst>
                  <a:ext uri="{FF2B5EF4-FFF2-40B4-BE49-F238E27FC236}">
                    <a16:creationId xmlns:a16="http://schemas.microsoft.com/office/drawing/2014/main" id="{EA27E860-8405-811B-C2B1-314C763539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422947"/>
                  </p:ext>
                </p:extLst>
              </p:nvPr>
            </p:nvGraphicFramePr>
            <p:xfrm>
              <a:off x="5541706" y="1579757"/>
              <a:ext cx="1338278" cy="6499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38278" cy="649910"/>
                    </a:xfrm>
                    <a:prstGeom prst="rect">
                      <a:avLst/>
                    </a:prstGeom>
                  </am3d:spPr>
                  <am3d:camera>
                    <am3d:pos x="0" y="0" z="50832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91963" d="1000000"/>
                    <am3d:preTrans dx="0" dy="1547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0878" ay="1235325" az="33453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09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Enveloppe fermée rectangulaire">
                <a:extLst>
                  <a:ext uri="{FF2B5EF4-FFF2-40B4-BE49-F238E27FC236}">
                    <a16:creationId xmlns:a16="http://schemas.microsoft.com/office/drawing/2014/main" id="{EA27E860-8405-811B-C2B1-314C76353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1706" y="1579757"/>
                <a:ext cx="1338278" cy="64991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7"/>
          <p:cNvSpPr txBox="1">
            <a:spLocks noGrp="1"/>
          </p:cNvSpPr>
          <p:nvPr>
            <p:ph type="body" idx="1"/>
          </p:nvPr>
        </p:nvSpPr>
        <p:spPr>
          <a:xfrm>
            <a:off x="1572278" y="2685373"/>
            <a:ext cx="2599200" cy="1635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Il existe des moyens pour améliorer les performances du dépôts avec des méthode comme les dédoublonnages ou la nettoyer les données inutiles.</a:t>
            </a:r>
            <a:endParaRPr lang="en-GB" dirty="0"/>
          </a:p>
        </p:txBody>
      </p:sp>
      <p:sp>
        <p:nvSpPr>
          <p:cNvPr id="640" name="Google Shape;640;p57"/>
          <p:cNvSpPr txBox="1">
            <a:spLocks noGrp="1"/>
          </p:cNvSpPr>
          <p:nvPr>
            <p:ph type="body" idx="2"/>
          </p:nvPr>
        </p:nvSpPr>
        <p:spPr>
          <a:xfrm>
            <a:off x="4972522" y="2757628"/>
            <a:ext cx="25992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Bien que Git soit conçu pour la collaboration, il ne prend pas en charge la collaboration en temps réel. Il est basé sur un modèle de fusion et de rebase</a:t>
            </a:r>
            <a:endParaRPr lang="en-GB" dirty="0"/>
          </a:p>
        </p:txBody>
      </p:sp>
      <p:sp>
        <p:nvSpPr>
          <p:cNvPr id="651" name="Google Shape;651;p57"/>
          <p:cNvSpPr txBox="1">
            <a:spLocks noGrp="1"/>
          </p:cNvSpPr>
          <p:nvPr>
            <p:ph type="subTitle" idx="3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PERFORMANCES</a:t>
            </a:r>
          </a:p>
        </p:txBody>
      </p:sp>
      <p:sp>
        <p:nvSpPr>
          <p:cNvPr id="652" name="Google Shape;652;p57"/>
          <p:cNvSpPr txBox="1">
            <a:spLocks noGrp="1"/>
          </p:cNvSpPr>
          <p:nvPr>
            <p:ph type="subTitle" idx="4"/>
          </p:nvPr>
        </p:nvSpPr>
        <p:spPr>
          <a:xfrm>
            <a:off x="4972522" y="2454122"/>
            <a:ext cx="2599200" cy="2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COLLABORATION EN TEMPS RÉEL </a:t>
            </a:r>
          </a:p>
        </p:txBody>
      </p:sp>
      <p:pic>
        <p:nvPicPr>
          <p:cNvPr id="4" name="Graphique 3" descr="Graphique à barres avec tendance à la baisse">
            <a:extLst>
              <a:ext uri="{FF2B5EF4-FFF2-40B4-BE49-F238E27FC236}">
                <a16:creationId xmlns:a16="http://schemas.microsoft.com/office/drawing/2014/main" id="{B5B660AC-30CA-ABFC-6019-A0A7DB85E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3900" y="1492523"/>
            <a:ext cx="802454" cy="802454"/>
          </a:xfrm>
          <a:prstGeom prst="rect">
            <a:avLst/>
          </a:prstGeom>
        </p:spPr>
      </p:pic>
      <p:pic>
        <p:nvPicPr>
          <p:cNvPr id="6" name="Graphique 5" descr="Sablier">
            <a:extLst>
              <a:ext uri="{FF2B5EF4-FFF2-40B4-BE49-F238E27FC236}">
                <a16:creationId xmlns:a16="http://schemas.microsoft.com/office/drawing/2014/main" id="{C7B69AF6-BB23-5BE9-7646-EBD8017EA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1886" y="1498528"/>
            <a:ext cx="699961" cy="6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563DBB-B5BF-482E-A7CC-D8AFD7055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5942" y="272142"/>
            <a:ext cx="2877300" cy="522515"/>
          </a:xfrm>
        </p:spPr>
        <p:txBody>
          <a:bodyPr/>
          <a:lstStyle/>
          <a:p>
            <a:r>
              <a:rPr lang="fr-FR" sz="2800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Solutions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85" y="1913843"/>
            <a:ext cx="1261056" cy="1101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6255" y="3167742"/>
            <a:ext cx="20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  <a:buSzPts val="1400"/>
            </a:pPr>
            <a:r>
              <a:rPr lang="fr-FR" sz="18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Pratiquer avec des projets fictifs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63" y="1913843"/>
            <a:ext cx="1251858" cy="110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1334" y="3167742"/>
            <a:ext cx="20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  <a:buSzPts val="1400"/>
            </a:pPr>
            <a:r>
              <a:rPr lang="fr-FR" sz="1800" b="1" dirty="0">
                <a:solidFill>
                  <a:schemeClr val="accent5"/>
                </a:solidFill>
                <a:latin typeface="Abel"/>
                <a:ea typeface="Abel"/>
                <a:cs typeface="Abel"/>
              </a:rPr>
              <a:t>Utiliser des outils graphiques </a:t>
            </a:r>
            <a:endParaRPr lang="fr-FR" sz="18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442" y="1913843"/>
            <a:ext cx="1271844" cy="1101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2106" y="3167742"/>
            <a:ext cx="20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  <a:buSzPts val="1400"/>
            </a:pPr>
            <a:r>
              <a:rPr lang="fr-FR" sz="1800" b="1" dirty="0">
                <a:solidFill>
                  <a:schemeClr val="accent5"/>
                </a:solidFill>
                <a:latin typeface="Abel"/>
                <a:ea typeface="Abel"/>
                <a:cs typeface="Abel"/>
              </a:rPr>
              <a:t>Automatiser les tâches répétitives </a:t>
            </a:r>
            <a:endParaRPr lang="fr-FR" sz="1800" b="1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12105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563DBB-B5BF-482E-A7CC-D8AFD7055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9804" y="257174"/>
            <a:ext cx="2877300" cy="523875"/>
          </a:xfrm>
        </p:spPr>
        <p:txBody>
          <a:bodyPr/>
          <a:lstStyle/>
          <a:p>
            <a:r>
              <a:rPr lang="fr-FR" sz="2800" dirty="0">
                <a:solidFill>
                  <a:schemeClr val="accent5"/>
                </a:solidFill>
                <a:latin typeface="Abel"/>
                <a:ea typeface="Abel"/>
                <a:cs typeface="Abel"/>
              </a:rPr>
              <a:t>Solutions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44" y="1935614"/>
            <a:ext cx="1256620" cy="11016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5563DBB-B5BF-482E-A7CC-D8AFD70550E4}"/>
              </a:ext>
            </a:extLst>
          </p:cNvPr>
          <p:cNvSpPr txBox="1">
            <a:spLocks/>
          </p:cNvSpPr>
          <p:nvPr/>
        </p:nvSpPr>
        <p:spPr>
          <a:xfrm>
            <a:off x="1179704" y="3214265"/>
            <a:ext cx="2877300" cy="65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800" b="1" dirty="0">
                <a:solidFill>
                  <a:schemeClr val="accent5"/>
                </a:solidFill>
                <a:latin typeface="Abel"/>
                <a:ea typeface="Abel"/>
                <a:cs typeface="Abel"/>
                <a:sym typeface="Arial"/>
              </a:rPr>
              <a:t>Utiliser des procédures de validation de code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28" y="1935614"/>
            <a:ext cx="1262743" cy="11016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5563DBB-B5BF-482E-A7CC-D8AFD70550E4}"/>
              </a:ext>
            </a:extLst>
          </p:cNvPr>
          <p:cNvSpPr txBox="1">
            <a:spLocks/>
          </p:cNvSpPr>
          <p:nvPr/>
        </p:nvSpPr>
        <p:spPr>
          <a:xfrm>
            <a:off x="4382416" y="3212095"/>
            <a:ext cx="3104165" cy="69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1800" b="1" dirty="0">
                <a:solidFill>
                  <a:schemeClr val="accent5"/>
                </a:solidFill>
                <a:latin typeface="Abel"/>
                <a:ea typeface="Abel"/>
                <a:cs typeface="Abel"/>
              </a:rPr>
              <a:t>Utiliser les fonctionnalités de Git pour la collaboration</a:t>
            </a:r>
            <a:endParaRPr lang="fr-FR" sz="1800" b="1" dirty="0">
              <a:solidFill>
                <a:schemeClr val="accent5"/>
              </a:solidFill>
              <a:latin typeface="Abel"/>
              <a:ea typeface="Abel"/>
              <a:cs typeface="Abe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98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9AD1D32-ED8D-464B-B43D-4A0C5834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41" y="1060170"/>
            <a:ext cx="951875" cy="91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B449DC-25EC-4576-BD5A-3F322C81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53" y="1060170"/>
            <a:ext cx="950070" cy="91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E88B12-DF2A-46B4-876A-778C757D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429" y="1060171"/>
            <a:ext cx="950070" cy="91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C4AEE3-015A-4C30-85D1-1330643A9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005" y="1060170"/>
            <a:ext cx="950070" cy="91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5E07F6-9DE0-41C5-BA33-B542C3EE1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289" y="1060171"/>
            <a:ext cx="950070" cy="910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4A1720-FDAE-4205-A521-7413460B5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028" y="2716948"/>
            <a:ext cx="1050860" cy="1050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32F879-6729-47C5-8656-0A8ACCE9F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063" y="2716948"/>
            <a:ext cx="1050860" cy="1050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" name="Google Shape;383;p35">
            <a:extLst>
              <a:ext uri="{FF2B5EF4-FFF2-40B4-BE49-F238E27FC236}">
                <a16:creationId xmlns:a16="http://schemas.microsoft.com/office/drawing/2014/main" id="{D83821AF-240B-41C2-BA03-AFC8CD57B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950" y="39021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Logiciels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250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Avantages</a:t>
            </a:r>
            <a:endParaRPr b="1"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1"/>
          </p:nvPr>
        </p:nvSpPr>
        <p:spPr>
          <a:xfrm>
            <a:off x="3427287" y="2845068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Echange et Communication</a:t>
            </a:r>
            <a:endParaRPr dirty="0"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3"/>
          </p:nvPr>
        </p:nvSpPr>
        <p:spPr>
          <a:xfrm>
            <a:off x="821960" y="2834969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&amp;</a:t>
            </a:r>
            <a:r>
              <a:rPr lang="fr-FR" dirty="0"/>
              <a:t> Facilité</a:t>
            </a:r>
            <a:endParaRPr dirty="0"/>
          </a:p>
        </p:txBody>
      </p:sp>
      <p:grpSp>
        <p:nvGrpSpPr>
          <p:cNvPr id="18" name="Google Shape;13185;p112">
            <a:extLst>
              <a:ext uri="{FF2B5EF4-FFF2-40B4-BE49-F238E27FC236}">
                <a16:creationId xmlns:a16="http://schemas.microsoft.com/office/drawing/2014/main" id="{D0B7B6C0-795F-46DB-AC10-EF92C7F1F21A}"/>
              </a:ext>
            </a:extLst>
          </p:cNvPr>
          <p:cNvGrpSpPr/>
          <p:nvPr/>
        </p:nvGrpSpPr>
        <p:grpSpPr>
          <a:xfrm>
            <a:off x="1868153" y="1915139"/>
            <a:ext cx="252444" cy="483018"/>
            <a:chOff x="1394741" y="1512061"/>
            <a:chExt cx="252444" cy="351722"/>
          </a:xfrm>
          <a:solidFill>
            <a:schemeClr val="accent5"/>
          </a:solidFill>
        </p:grpSpPr>
        <p:sp>
          <p:nvSpPr>
            <p:cNvPr id="19" name="Google Shape;13186;p112">
              <a:extLst>
                <a:ext uri="{FF2B5EF4-FFF2-40B4-BE49-F238E27FC236}">
                  <a16:creationId xmlns:a16="http://schemas.microsoft.com/office/drawing/2014/main" id="{FC58CCE3-E9D7-407A-83E7-C4504C9E3161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87;p112">
              <a:extLst>
                <a:ext uri="{FF2B5EF4-FFF2-40B4-BE49-F238E27FC236}">
                  <a16:creationId xmlns:a16="http://schemas.microsoft.com/office/drawing/2014/main" id="{04F225E7-9725-4401-9097-1C162767191D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88;p112">
              <a:extLst>
                <a:ext uri="{FF2B5EF4-FFF2-40B4-BE49-F238E27FC236}">
                  <a16:creationId xmlns:a16="http://schemas.microsoft.com/office/drawing/2014/main" id="{62AF26F7-6FB6-4B2E-AD54-D3E0AE7580FB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89;p112">
              <a:extLst>
                <a:ext uri="{FF2B5EF4-FFF2-40B4-BE49-F238E27FC236}">
                  <a16:creationId xmlns:a16="http://schemas.microsoft.com/office/drawing/2014/main" id="{88C821FD-4FD0-496E-917E-429F8D599323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90;p112">
              <a:extLst>
                <a:ext uri="{FF2B5EF4-FFF2-40B4-BE49-F238E27FC236}">
                  <a16:creationId xmlns:a16="http://schemas.microsoft.com/office/drawing/2014/main" id="{4D942C1E-0958-4DCA-987E-8FFCD5C35D4A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91;p112">
              <a:extLst>
                <a:ext uri="{FF2B5EF4-FFF2-40B4-BE49-F238E27FC236}">
                  <a16:creationId xmlns:a16="http://schemas.microsoft.com/office/drawing/2014/main" id="{241E69EC-06EA-40D1-882D-1CD70FDFDA53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192;p112">
              <a:extLst>
                <a:ext uri="{FF2B5EF4-FFF2-40B4-BE49-F238E27FC236}">
                  <a16:creationId xmlns:a16="http://schemas.microsoft.com/office/drawing/2014/main" id="{4971B576-B4B8-431B-BFA0-B1368D89E856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193;p112">
              <a:extLst>
                <a:ext uri="{FF2B5EF4-FFF2-40B4-BE49-F238E27FC236}">
                  <a16:creationId xmlns:a16="http://schemas.microsoft.com/office/drawing/2014/main" id="{8269BF3B-88C7-4EA1-A585-98CE162BDBA9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94;p112">
              <a:extLst>
                <a:ext uri="{FF2B5EF4-FFF2-40B4-BE49-F238E27FC236}">
                  <a16:creationId xmlns:a16="http://schemas.microsoft.com/office/drawing/2014/main" id="{1E8506BC-D2AB-46F3-96F9-0CCB70A296B8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195;p112">
              <a:extLst>
                <a:ext uri="{FF2B5EF4-FFF2-40B4-BE49-F238E27FC236}">
                  <a16:creationId xmlns:a16="http://schemas.microsoft.com/office/drawing/2014/main" id="{9F472E1F-7A77-4A0A-9932-F7B5FCC57730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196;p112">
              <a:extLst>
                <a:ext uri="{FF2B5EF4-FFF2-40B4-BE49-F238E27FC236}">
                  <a16:creationId xmlns:a16="http://schemas.microsoft.com/office/drawing/2014/main" id="{19388F24-DD49-495C-92D5-59F0E00C0132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197;p112">
              <a:extLst>
                <a:ext uri="{FF2B5EF4-FFF2-40B4-BE49-F238E27FC236}">
                  <a16:creationId xmlns:a16="http://schemas.microsoft.com/office/drawing/2014/main" id="{8A39328F-6A4B-45D4-ACAE-30C599B63CE0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198;p112">
              <a:extLst>
                <a:ext uri="{FF2B5EF4-FFF2-40B4-BE49-F238E27FC236}">
                  <a16:creationId xmlns:a16="http://schemas.microsoft.com/office/drawing/2014/main" id="{2399BDAA-A024-405E-BD8C-9406414F0BD1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199;p112">
              <a:extLst>
                <a:ext uri="{FF2B5EF4-FFF2-40B4-BE49-F238E27FC236}">
                  <a16:creationId xmlns:a16="http://schemas.microsoft.com/office/drawing/2014/main" id="{7D0EB169-3653-4710-ABE5-A04AA90025AE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00;p112">
              <a:extLst>
                <a:ext uri="{FF2B5EF4-FFF2-40B4-BE49-F238E27FC236}">
                  <a16:creationId xmlns:a16="http://schemas.microsoft.com/office/drawing/2014/main" id="{80B3D0C8-7B0F-4826-9C5D-6726937F1B8F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01;p112">
              <a:extLst>
                <a:ext uri="{FF2B5EF4-FFF2-40B4-BE49-F238E27FC236}">
                  <a16:creationId xmlns:a16="http://schemas.microsoft.com/office/drawing/2014/main" id="{AAF6B73C-AFE6-419C-8578-270249DD7A75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202;p112">
              <a:extLst>
                <a:ext uri="{FF2B5EF4-FFF2-40B4-BE49-F238E27FC236}">
                  <a16:creationId xmlns:a16="http://schemas.microsoft.com/office/drawing/2014/main" id="{ACC3CA25-ECDE-4AA5-8173-C6C2C1188129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309;p108">
            <a:extLst>
              <a:ext uri="{FF2B5EF4-FFF2-40B4-BE49-F238E27FC236}">
                <a16:creationId xmlns:a16="http://schemas.microsoft.com/office/drawing/2014/main" id="{A429904B-B90C-4D01-AED6-FDADC2E5E277}"/>
              </a:ext>
            </a:extLst>
          </p:cNvPr>
          <p:cNvGrpSpPr/>
          <p:nvPr/>
        </p:nvGrpSpPr>
        <p:grpSpPr>
          <a:xfrm>
            <a:off x="4308614" y="1973578"/>
            <a:ext cx="526722" cy="431400"/>
            <a:chOff x="7121669" y="1533610"/>
            <a:chExt cx="321362" cy="321362"/>
          </a:xfrm>
          <a:solidFill>
            <a:schemeClr val="accent5"/>
          </a:solidFill>
        </p:grpSpPr>
        <p:sp>
          <p:nvSpPr>
            <p:cNvPr id="39" name="Google Shape;10310;p108">
              <a:extLst>
                <a:ext uri="{FF2B5EF4-FFF2-40B4-BE49-F238E27FC236}">
                  <a16:creationId xmlns:a16="http://schemas.microsoft.com/office/drawing/2014/main" id="{C252D4AB-A980-438C-A6E3-376F09BBCDE1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11;p108">
              <a:extLst>
                <a:ext uri="{FF2B5EF4-FFF2-40B4-BE49-F238E27FC236}">
                  <a16:creationId xmlns:a16="http://schemas.microsoft.com/office/drawing/2014/main" id="{19C3B487-CC66-4733-B1ED-7E0BF5400C70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12;p108">
              <a:extLst>
                <a:ext uri="{FF2B5EF4-FFF2-40B4-BE49-F238E27FC236}">
                  <a16:creationId xmlns:a16="http://schemas.microsoft.com/office/drawing/2014/main" id="{5E55BEF0-9A63-4CF6-99A9-41EE17E2C469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313;p108">
              <a:extLst>
                <a:ext uri="{FF2B5EF4-FFF2-40B4-BE49-F238E27FC236}">
                  <a16:creationId xmlns:a16="http://schemas.microsoft.com/office/drawing/2014/main" id="{519B5C34-A559-4310-816D-FF712BA6C931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2958;p112">
            <a:extLst>
              <a:ext uri="{FF2B5EF4-FFF2-40B4-BE49-F238E27FC236}">
                <a16:creationId xmlns:a16="http://schemas.microsoft.com/office/drawing/2014/main" id="{130F16C3-48EB-4597-841B-6E5FEC82E61C}"/>
              </a:ext>
            </a:extLst>
          </p:cNvPr>
          <p:cNvGrpSpPr/>
          <p:nvPr/>
        </p:nvGrpSpPr>
        <p:grpSpPr>
          <a:xfrm>
            <a:off x="6909198" y="2012130"/>
            <a:ext cx="623356" cy="482741"/>
            <a:chOff x="4206763" y="2450951"/>
            <a:chExt cx="322151" cy="322374"/>
          </a:xfrm>
          <a:solidFill>
            <a:schemeClr val="accent5"/>
          </a:solidFill>
        </p:grpSpPr>
        <p:sp>
          <p:nvSpPr>
            <p:cNvPr id="48" name="Google Shape;12959;p112">
              <a:extLst>
                <a:ext uri="{FF2B5EF4-FFF2-40B4-BE49-F238E27FC236}">
                  <a16:creationId xmlns:a16="http://schemas.microsoft.com/office/drawing/2014/main" id="{5B0FA092-C753-4486-B084-EE22B08BB87E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60;p112">
              <a:extLst>
                <a:ext uri="{FF2B5EF4-FFF2-40B4-BE49-F238E27FC236}">
                  <a16:creationId xmlns:a16="http://schemas.microsoft.com/office/drawing/2014/main" id="{AF59F4A7-3C5A-4534-9AF8-E4127A4E3626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385;p35">
            <a:extLst>
              <a:ext uri="{FF2B5EF4-FFF2-40B4-BE49-F238E27FC236}">
                <a16:creationId xmlns:a16="http://schemas.microsoft.com/office/drawing/2014/main" id="{54E633CC-EA19-45C3-B0C5-F338512C1652}"/>
              </a:ext>
            </a:extLst>
          </p:cNvPr>
          <p:cNvSpPr txBox="1">
            <a:spLocks/>
          </p:cNvSpPr>
          <p:nvPr/>
        </p:nvSpPr>
        <p:spPr>
          <a:xfrm>
            <a:off x="6032614" y="2647588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1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Efficacité</a:t>
            </a:r>
          </a:p>
        </p:txBody>
      </p:sp>
    </p:spTree>
    <p:extLst>
      <p:ext uri="{BB962C8B-B14F-4D97-AF65-F5344CB8AC3E}">
        <p14:creationId xmlns:p14="http://schemas.microsoft.com/office/powerpoint/2010/main" val="178655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DEVOPS</a:t>
            </a:r>
            <a:endParaRPr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98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53364-3D8B-4871-93A4-EC190610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12" y="603415"/>
            <a:ext cx="5143500" cy="450070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1993650" y="39381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Qu’est ce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Devops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47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1993650" y="39381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Qu’est ce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Devops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33F54-3D3B-45A6-A7CF-31F07D1A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14" y="964648"/>
            <a:ext cx="3101243" cy="2535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F12EF-9E3B-41A2-8A88-19FA2716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5" y="964648"/>
            <a:ext cx="3048000" cy="25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3B4043-EC94-431C-B9B0-AA4B89A16317}"/>
              </a:ext>
            </a:extLst>
          </p:cNvPr>
          <p:cNvSpPr txBox="1">
            <a:spLocks/>
          </p:cNvSpPr>
          <p:nvPr/>
        </p:nvSpPr>
        <p:spPr>
          <a:xfrm>
            <a:off x="1993650" y="39381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AE52"/>
              </a:buClr>
              <a:buSzPts val="3300"/>
              <a:buFont typeface="Abel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Qu’est ce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Devops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DCAE52"/>
                </a:solidFill>
                <a:effectLst/>
                <a:uLnTx/>
                <a:uFillTx/>
                <a:latin typeface="Abel"/>
                <a:sym typeface="Abel"/>
              </a:rPr>
              <a:t>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8AC3-579A-4F5A-88C6-5B0B33C9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84" y="1147563"/>
            <a:ext cx="703043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911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282</Words>
  <Application>Microsoft Office PowerPoint</Application>
  <PresentationFormat>Affichage à l'écran (16:9)</PresentationFormat>
  <Paragraphs>72</Paragraphs>
  <Slides>25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Montserrat</vt:lpstr>
      <vt:lpstr>Arial</vt:lpstr>
      <vt:lpstr>Abel</vt:lpstr>
      <vt:lpstr>Proxima Nova Semibold</vt:lpstr>
      <vt:lpstr>Rubik Medium</vt:lpstr>
      <vt:lpstr>Proxima Nova</vt:lpstr>
      <vt:lpstr>Custal Project Proposal by Slidesgo</vt:lpstr>
      <vt:lpstr>Slidesgo Final Pages</vt:lpstr>
      <vt:lpstr>GIT  Distributed version control system</vt:lpstr>
      <vt:lpstr>TABLE OF CONTENTS</vt:lpstr>
      <vt:lpstr>INTRODUCTION</vt:lpstr>
      <vt:lpstr>Logiciels</vt:lpstr>
      <vt:lpstr>Avantages</vt:lpstr>
      <vt:lpstr>DEVOPS</vt:lpstr>
      <vt:lpstr>Présentation PowerPoint</vt:lpstr>
      <vt:lpstr>Présentation PowerPoint</vt:lpstr>
      <vt:lpstr>Présentation PowerPoint</vt:lpstr>
      <vt:lpstr>Présentation PowerPoint</vt:lpstr>
      <vt:lpstr>Gestion de Versions</vt:lpstr>
      <vt:lpstr>Présentation PowerPoint</vt:lpstr>
      <vt:lpstr>Présentation PowerPoint</vt:lpstr>
      <vt:lpstr>Logiciels de gestion de versions VCS</vt:lpstr>
      <vt:lpstr>GIT</vt:lpstr>
      <vt:lpstr>Concepts clés de Git</vt:lpstr>
      <vt:lpstr>Avantages du Git pour la gestion de versions </vt:lpstr>
      <vt:lpstr>GITHUB</vt:lpstr>
      <vt:lpstr>GIT KRAKEN</vt:lpstr>
      <vt:lpstr>Présentation PowerPoint</vt:lpstr>
      <vt:lpstr>LIMITES DE GIT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 Distributed version control system</dc:title>
  <dc:creator>HP</dc:creator>
  <cp:lastModifiedBy>khadija azabi</cp:lastModifiedBy>
  <cp:revision>34</cp:revision>
  <dcterms:modified xsi:type="dcterms:W3CDTF">2023-01-12T18:37:39Z</dcterms:modified>
</cp:coreProperties>
</file>